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lmarai" charset="1" panose="00000000000000000000"/>
      <p:regular r:id="rId16"/>
    </p:embeddedFont>
    <p:embeddedFont>
      <p:font typeface="Almarai Bol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1E40"/>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01419" y="5061812"/>
            <a:ext cx="5246522" cy="7495031"/>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142" t="0" r="-57142" b="0"/>
              </a:stretch>
            </a:blipFill>
          </p:spPr>
        </p:sp>
      </p:grpSp>
      <p:grpSp>
        <p:nvGrpSpPr>
          <p:cNvPr name="Group 5" id="5"/>
          <p:cNvGrpSpPr/>
          <p:nvPr/>
        </p:nvGrpSpPr>
        <p:grpSpPr>
          <a:xfrm rot="-10800000">
            <a:off x="12201419" y="5061812"/>
            <a:ext cx="5246522" cy="7495031"/>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7" id="7"/>
          <p:cNvGrpSpPr/>
          <p:nvPr/>
        </p:nvGrpSpPr>
        <p:grpSpPr>
          <a:xfrm rot="-10800000">
            <a:off x="9144000" y="6196748"/>
            <a:ext cx="2564685" cy="3663835"/>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1" id="11"/>
          <p:cNvGrpSpPr/>
          <p:nvPr/>
        </p:nvGrpSpPr>
        <p:grpSpPr>
          <a:xfrm rot="0">
            <a:off x="8805262" y="-3450194"/>
            <a:ext cx="6752859" cy="9646942"/>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1428" t="0" r="-21428" b="0"/>
              </a:stretch>
            </a:blipFill>
          </p:spPr>
        </p:sp>
      </p:grpSp>
      <p:grpSp>
        <p:nvGrpSpPr>
          <p:cNvPr name="Group 13" id="13"/>
          <p:cNvGrpSpPr/>
          <p:nvPr/>
        </p:nvGrpSpPr>
        <p:grpSpPr>
          <a:xfrm rot="0">
            <a:off x="8805262" y="-3450194"/>
            <a:ext cx="6752859" cy="9646942"/>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5" id="15"/>
          <p:cNvGrpSpPr/>
          <p:nvPr/>
        </p:nvGrpSpPr>
        <p:grpSpPr>
          <a:xfrm rot="5400000">
            <a:off x="16605949" y="3464712"/>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sp>
        <p:nvSpPr>
          <p:cNvPr name="Freeform 17" id="17"/>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573748" y="6965005"/>
            <a:ext cx="5689887" cy="1322721"/>
          </a:xfrm>
          <a:prstGeom prst="rect">
            <a:avLst/>
          </a:prstGeom>
        </p:spPr>
        <p:txBody>
          <a:bodyPr anchor="t" rtlCol="false" tIns="0" lIns="0" bIns="0" rIns="0">
            <a:spAutoFit/>
          </a:bodyPr>
          <a:lstStyle/>
          <a:p>
            <a:pPr algn="l">
              <a:lnSpc>
                <a:spcPts val="3479"/>
              </a:lnSpc>
            </a:pPr>
            <a:r>
              <a:rPr lang="en-US" sz="2829" spc="432">
                <a:solidFill>
                  <a:srgbClr val="FFFFFF"/>
                </a:solidFill>
                <a:latin typeface="Almarai"/>
                <a:ea typeface="Almarai"/>
                <a:cs typeface="Almarai"/>
                <a:sym typeface="Almarai"/>
              </a:rPr>
              <a:t>Crée par : Imen Hamdi      Hana Zarrami </a:t>
            </a:r>
          </a:p>
          <a:p>
            <a:pPr algn="l" marL="0" indent="0" lvl="0">
              <a:lnSpc>
                <a:spcPts val="3479"/>
              </a:lnSpc>
              <a:spcBef>
                <a:spcPct val="0"/>
              </a:spcBef>
            </a:pPr>
          </a:p>
        </p:txBody>
      </p:sp>
      <p:sp>
        <p:nvSpPr>
          <p:cNvPr name="TextBox 19" id="19"/>
          <p:cNvSpPr txBox="true"/>
          <p:nvPr/>
        </p:nvSpPr>
        <p:spPr>
          <a:xfrm rot="0">
            <a:off x="1351924" y="3817118"/>
            <a:ext cx="7231514" cy="969645"/>
          </a:xfrm>
          <a:prstGeom prst="rect">
            <a:avLst/>
          </a:prstGeom>
        </p:spPr>
        <p:txBody>
          <a:bodyPr anchor="t" rtlCol="false" tIns="0" lIns="0" bIns="0" rIns="0">
            <a:spAutoFit/>
          </a:bodyPr>
          <a:lstStyle/>
          <a:p>
            <a:pPr algn="l">
              <a:lnSpc>
                <a:spcPts val="7506"/>
              </a:lnSpc>
            </a:pPr>
            <a:r>
              <a:rPr lang="en-US" sz="6255" b="true">
                <a:solidFill>
                  <a:srgbClr val="FFFFFF"/>
                </a:solidFill>
                <a:latin typeface="Almarai Bold"/>
                <a:ea typeface="Almarai Bold"/>
                <a:cs typeface="Almarai Bold"/>
                <a:sym typeface="Almarai Bold"/>
              </a:rPr>
              <a:t>HEALTH MONITOR</a:t>
            </a:r>
          </a:p>
        </p:txBody>
      </p:sp>
      <p:sp>
        <p:nvSpPr>
          <p:cNvPr name="TextBox 20" id="20"/>
          <p:cNvSpPr txBox="true"/>
          <p:nvPr/>
        </p:nvSpPr>
        <p:spPr>
          <a:xfrm rot="0">
            <a:off x="1573748" y="4747835"/>
            <a:ext cx="7231514" cy="1448913"/>
          </a:xfrm>
          <a:prstGeom prst="rect">
            <a:avLst/>
          </a:prstGeom>
        </p:spPr>
        <p:txBody>
          <a:bodyPr anchor="t" rtlCol="false" tIns="0" lIns="0" bIns="0" rIns="0">
            <a:spAutoFit/>
          </a:bodyPr>
          <a:lstStyle/>
          <a:p>
            <a:pPr algn="l">
              <a:lnSpc>
                <a:spcPts val="11466"/>
              </a:lnSpc>
            </a:pPr>
            <a:r>
              <a:rPr lang="en-US" sz="9555" b="true">
                <a:solidFill>
                  <a:srgbClr val="17E3B2"/>
                </a:solidFill>
                <a:latin typeface="Almarai Bold"/>
                <a:ea typeface="Almarai Bold"/>
                <a:cs typeface="Almarai Bold"/>
                <a:sym typeface="Almarai Bold"/>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9690195" y="3049848"/>
            <a:ext cx="7569105" cy="786825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grpSp>
        <p:nvGrpSpPr>
          <p:cNvPr name="Group 4" id="4"/>
          <p:cNvGrpSpPr/>
          <p:nvPr/>
        </p:nvGrpSpPr>
        <p:grpSpPr>
          <a:xfrm rot="0">
            <a:off x="9690195" y="736179"/>
            <a:ext cx="7569105" cy="7868257"/>
            <a:chOff x="0" y="0"/>
            <a:chExt cx="6108573" cy="6350000"/>
          </a:xfrm>
        </p:grpSpPr>
        <p:sp>
          <p:nvSpPr>
            <p:cNvPr name="Freeform 5" id="5"/>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
        <p:nvSpPr>
          <p:cNvPr name="TextBox 6" id="6"/>
          <p:cNvSpPr txBox="true"/>
          <p:nvPr/>
        </p:nvSpPr>
        <p:spPr>
          <a:xfrm rot="0">
            <a:off x="1668977" y="3320418"/>
            <a:ext cx="5735021" cy="1185439"/>
          </a:xfrm>
          <a:prstGeom prst="rect">
            <a:avLst/>
          </a:prstGeom>
        </p:spPr>
        <p:txBody>
          <a:bodyPr anchor="t" rtlCol="false" tIns="0" lIns="0" bIns="0" rIns="0">
            <a:spAutoFit/>
          </a:bodyPr>
          <a:lstStyle/>
          <a:p>
            <a:pPr algn="l" marL="0" indent="0" lvl="0">
              <a:lnSpc>
                <a:spcPts val="9623"/>
              </a:lnSpc>
            </a:pPr>
            <a:r>
              <a:rPr lang="en-US" b="true" sz="6873" spc="419">
                <a:solidFill>
                  <a:srgbClr val="17E3B2"/>
                </a:solidFill>
                <a:latin typeface="Almarai Bold"/>
                <a:ea typeface="Almarai Bold"/>
                <a:cs typeface="Almarai Bold"/>
                <a:sym typeface="Almarai Bold"/>
              </a:rPr>
              <a:t>THANK YOU</a:t>
            </a:r>
          </a:p>
        </p:txBody>
      </p:sp>
      <p:grpSp>
        <p:nvGrpSpPr>
          <p:cNvPr name="Group 7" id="7"/>
          <p:cNvGrpSpPr/>
          <p:nvPr/>
        </p:nvGrpSpPr>
        <p:grpSpPr>
          <a:xfrm rot="0">
            <a:off x="9690195" y="1390043"/>
            <a:ext cx="7569105" cy="7868257"/>
            <a:chOff x="0" y="0"/>
            <a:chExt cx="6108573" cy="6350000"/>
          </a:xfrm>
        </p:grpSpPr>
        <p:sp>
          <p:nvSpPr>
            <p:cNvPr name="Freeform 8" id="8"/>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15989" t="0" r="-42386"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028700" y="1028700"/>
            <a:ext cx="5760720" cy="8229600"/>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alphaModFix amt="24000"/>
              </a:blip>
              <a:stretch>
                <a:fillRect l="-57411" t="0" r="-57411" b="0"/>
              </a:stretch>
            </a:blipFill>
          </p:spPr>
        </p:sp>
      </p:grpSp>
      <p:grpSp>
        <p:nvGrpSpPr>
          <p:cNvPr name="Group 8" id="8"/>
          <p:cNvGrpSpPr/>
          <p:nvPr/>
        </p:nvGrpSpPr>
        <p:grpSpPr>
          <a:xfrm rot="-10800000">
            <a:off x="1028700" y="1028700"/>
            <a:ext cx="5760720" cy="822960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10" id="10"/>
          <p:cNvSpPr txBox="true"/>
          <p:nvPr/>
        </p:nvSpPr>
        <p:spPr>
          <a:xfrm rot="0">
            <a:off x="1853355" y="4653079"/>
            <a:ext cx="4646929" cy="986115"/>
          </a:xfrm>
          <a:prstGeom prst="rect">
            <a:avLst/>
          </a:prstGeom>
        </p:spPr>
        <p:txBody>
          <a:bodyPr anchor="t" rtlCol="false" tIns="0" lIns="0" bIns="0" rIns="0">
            <a:spAutoFit/>
          </a:bodyPr>
          <a:lstStyle/>
          <a:p>
            <a:pPr algn="l" marL="0" indent="0" lvl="0">
              <a:lnSpc>
                <a:spcPts val="7602"/>
              </a:lnSpc>
              <a:spcBef>
                <a:spcPct val="0"/>
              </a:spcBef>
            </a:pPr>
            <a:r>
              <a:rPr lang="en-US" b="true" sz="6335">
                <a:solidFill>
                  <a:srgbClr val="FFFFFF"/>
                </a:solidFill>
                <a:latin typeface="Almarai Bold"/>
                <a:ea typeface="Almarai Bold"/>
                <a:cs typeface="Almarai Bold"/>
                <a:sym typeface="Almarai Bold"/>
              </a:rPr>
              <a:t>PLAN</a:t>
            </a:r>
          </a:p>
        </p:txBody>
      </p:sp>
      <p:sp>
        <p:nvSpPr>
          <p:cNvPr name="TextBox 11" id="11"/>
          <p:cNvSpPr txBox="true"/>
          <p:nvPr/>
        </p:nvSpPr>
        <p:spPr>
          <a:xfrm rot="0">
            <a:off x="11043432" y="3241841"/>
            <a:ext cx="2685505"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Les composants </a:t>
            </a:r>
          </a:p>
        </p:txBody>
      </p:sp>
      <p:grpSp>
        <p:nvGrpSpPr>
          <p:cNvPr name="Group 12" id="12"/>
          <p:cNvGrpSpPr/>
          <p:nvPr/>
        </p:nvGrpSpPr>
        <p:grpSpPr>
          <a:xfrm rot="5400000">
            <a:off x="11465621" y="1708206"/>
            <a:ext cx="1334733" cy="1334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4" id="14"/>
          <p:cNvGrpSpPr/>
          <p:nvPr/>
        </p:nvGrpSpPr>
        <p:grpSpPr>
          <a:xfrm rot="5400000">
            <a:off x="11465621" y="4324131"/>
            <a:ext cx="1334733" cy="13347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6" id="16"/>
          <p:cNvGrpSpPr/>
          <p:nvPr/>
        </p:nvGrpSpPr>
        <p:grpSpPr>
          <a:xfrm rot="5400000">
            <a:off x="14269007" y="1708206"/>
            <a:ext cx="1334733" cy="13347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8" id="18"/>
          <p:cNvGrpSpPr/>
          <p:nvPr/>
        </p:nvGrpSpPr>
        <p:grpSpPr>
          <a:xfrm rot="5400000">
            <a:off x="14269007" y="4324131"/>
            <a:ext cx="1334733" cy="13347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20" id="20"/>
          <p:cNvSpPr txBox="true"/>
          <p:nvPr/>
        </p:nvSpPr>
        <p:spPr>
          <a:xfrm rot="0">
            <a:off x="11338206" y="1862899"/>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02</a:t>
            </a:r>
          </a:p>
        </p:txBody>
      </p:sp>
      <p:sp>
        <p:nvSpPr>
          <p:cNvPr name="TextBox 21" id="21"/>
          <p:cNvSpPr txBox="true"/>
          <p:nvPr/>
        </p:nvSpPr>
        <p:spPr>
          <a:xfrm rot="0">
            <a:off x="8360569" y="8151843"/>
            <a:ext cx="2176471"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Conclusion</a:t>
            </a:r>
          </a:p>
        </p:txBody>
      </p:sp>
      <p:sp>
        <p:nvSpPr>
          <p:cNvPr name="TextBox 22" id="22"/>
          <p:cNvSpPr txBox="true"/>
          <p:nvPr/>
        </p:nvSpPr>
        <p:spPr>
          <a:xfrm rot="0">
            <a:off x="11338206" y="4478824"/>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05</a:t>
            </a:r>
          </a:p>
        </p:txBody>
      </p:sp>
      <p:sp>
        <p:nvSpPr>
          <p:cNvPr name="TextBox 23" id="23"/>
          <p:cNvSpPr txBox="true"/>
          <p:nvPr/>
        </p:nvSpPr>
        <p:spPr>
          <a:xfrm rot="0">
            <a:off x="13728937" y="3241841"/>
            <a:ext cx="2176471"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ESP32</a:t>
            </a:r>
          </a:p>
        </p:txBody>
      </p:sp>
      <p:sp>
        <p:nvSpPr>
          <p:cNvPr name="TextBox 24" id="24"/>
          <p:cNvSpPr txBox="true"/>
          <p:nvPr/>
        </p:nvSpPr>
        <p:spPr>
          <a:xfrm rot="0">
            <a:off x="14023711" y="1862899"/>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03</a:t>
            </a:r>
          </a:p>
        </p:txBody>
      </p:sp>
      <p:sp>
        <p:nvSpPr>
          <p:cNvPr name="TextBox 25" id="25"/>
          <p:cNvSpPr txBox="true"/>
          <p:nvPr/>
        </p:nvSpPr>
        <p:spPr>
          <a:xfrm rot="0">
            <a:off x="14023711" y="5772028"/>
            <a:ext cx="1881696"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ThingSpeak </a:t>
            </a:r>
          </a:p>
        </p:txBody>
      </p:sp>
      <p:sp>
        <p:nvSpPr>
          <p:cNvPr name="TextBox 26" id="26"/>
          <p:cNvSpPr txBox="true"/>
          <p:nvPr/>
        </p:nvSpPr>
        <p:spPr>
          <a:xfrm rot="0">
            <a:off x="14023711" y="4478824"/>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06</a:t>
            </a:r>
          </a:p>
        </p:txBody>
      </p:sp>
      <p:sp>
        <p:nvSpPr>
          <p:cNvPr name="TextBox 27" id="27"/>
          <p:cNvSpPr txBox="true"/>
          <p:nvPr/>
        </p:nvSpPr>
        <p:spPr>
          <a:xfrm rot="0">
            <a:off x="8360569" y="3241841"/>
            <a:ext cx="2176471"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Introduction</a:t>
            </a:r>
          </a:p>
        </p:txBody>
      </p:sp>
      <p:grpSp>
        <p:nvGrpSpPr>
          <p:cNvPr name="Group 28" id="28"/>
          <p:cNvGrpSpPr/>
          <p:nvPr/>
        </p:nvGrpSpPr>
        <p:grpSpPr>
          <a:xfrm rot="5400000">
            <a:off x="8781438" y="1708206"/>
            <a:ext cx="1334733" cy="133473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30" id="30"/>
          <p:cNvGrpSpPr/>
          <p:nvPr/>
        </p:nvGrpSpPr>
        <p:grpSpPr>
          <a:xfrm rot="5400000">
            <a:off x="8781438" y="4324131"/>
            <a:ext cx="1334733" cy="13347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32" id="32"/>
          <p:cNvGrpSpPr/>
          <p:nvPr/>
        </p:nvGrpSpPr>
        <p:grpSpPr>
          <a:xfrm rot="5400000">
            <a:off x="8781438" y="6702810"/>
            <a:ext cx="1334733" cy="133473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34" id="34"/>
          <p:cNvSpPr txBox="true"/>
          <p:nvPr/>
        </p:nvSpPr>
        <p:spPr>
          <a:xfrm rot="0">
            <a:off x="8655343" y="1862899"/>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01</a:t>
            </a:r>
          </a:p>
        </p:txBody>
      </p:sp>
      <p:sp>
        <p:nvSpPr>
          <p:cNvPr name="TextBox 35" id="35"/>
          <p:cNvSpPr txBox="true"/>
          <p:nvPr/>
        </p:nvSpPr>
        <p:spPr>
          <a:xfrm rot="0">
            <a:off x="8164418" y="5772028"/>
            <a:ext cx="2568772"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MAX30102</a:t>
            </a:r>
          </a:p>
        </p:txBody>
      </p:sp>
      <p:sp>
        <p:nvSpPr>
          <p:cNvPr name="TextBox 36" id="36"/>
          <p:cNvSpPr txBox="true"/>
          <p:nvPr/>
        </p:nvSpPr>
        <p:spPr>
          <a:xfrm rot="0">
            <a:off x="11129230" y="5772028"/>
            <a:ext cx="2599706" cy="435240"/>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DHT11</a:t>
            </a:r>
          </a:p>
        </p:txBody>
      </p:sp>
      <p:sp>
        <p:nvSpPr>
          <p:cNvPr name="TextBox 37" id="37"/>
          <p:cNvSpPr txBox="true"/>
          <p:nvPr/>
        </p:nvSpPr>
        <p:spPr>
          <a:xfrm rot="0">
            <a:off x="8655343" y="4478824"/>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04</a:t>
            </a:r>
          </a:p>
        </p:txBody>
      </p:sp>
      <p:sp>
        <p:nvSpPr>
          <p:cNvPr name="TextBox 38" id="38"/>
          <p:cNvSpPr txBox="true"/>
          <p:nvPr/>
        </p:nvSpPr>
        <p:spPr>
          <a:xfrm rot="0">
            <a:off x="8655343" y="6857503"/>
            <a:ext cx="1586922" cy="927726"/>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635198" y="3120306"/>
            <a:ext cx="1867358" cy="18673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5577100" y="3531559"/>
            <a:ext cx="721898" cy="1044852"/>
          </a:xfrm>
          <a:custGeom>
            <a:avLst/>
            <a:gdLst/>
            <a:ahLst/>
            <a:cxnLst/>
            <a:rect r="r" b="b" t="t" l="l"/>
            <a:pathLst>
              <a:path h="1044852" w="721898">
                <a:moveTo>
                  <a:pt x="0" y="0"/>
                </a:moveTo>
                <a:lnTo>
                  <a:pt x="721898" y="0"/>
                </a:lnTo>
                <a:lnTo>
                  <a:pt x="721898" y="1044852"/>
                </a:lnTo>
                <a:lnTo>
                  <a:pt x="0" y="1044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53966" y="3531559"/>
            <a:ext cx="1029822" cy="1041181"/>
          </a:xfrm>
          <a:custGeom>
            <a:avLst/>
            <a:gdLst/>
            <a:ahLst/>
            <a:cxnLst/>
            <a:rect r="r" b="b" t="t" l="l"/>
            <a:pathLst>
              <a:path h="1041181" w="1029822">
                <a:moveTo>
                  <a:pt x="0" y="0"/>
                </a:moveTo>
                <a:lnTo>
                  <a:pt x="1029823" y="0"/>
                </a:lnTo>
                <a:lnTo>
                  <a:pt x="1029823" y="1041181"/>
                </a:lnTo>
                <a:lnTo>
                  <a:pt x="0" y="10411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10800000">
            <a:off x="15966396" y="9258300"/>
            <a:ext cx="13457996" cy="3264379"/>
            <a:chOff x="0" y="0"/>
            <a:chExt cx="17943995" cy="4352506"/>
          </a:xfrm>
        </p:grpSpPr>
        <p:sp>
          <p:nvSpPr>
            <p:cNvPr name="Freeform 8" id="8"/>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0" id="10"/>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Freeform 12" id="12"/>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5763958" y="-781916"/>
            <a:ext cx="1683983" cy="2405689"/>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t="0" r="-201730" b="0"/>
              </a:stretch>
            </a:blipFill>
          </p:spPr>
        </p:sp>
      </p:grpSp>
      <p:grpSp>
        <p:nvGrpSpPr>
          <p:cNvPr name="Group 15" id="15"/>
          <p:cNvGrpSpPr/>
          <p:nvPr/>
        </p:nvGrpSpPr>
        <p:grpSpPr>
          <a:xfrm rot="-10800000">
            <a:off x="796106" y="7929818"/>
            <a:ext cx="1683983" cy="2405689"/>
            <a:chOff x="0" y="0"/>
            <a:chExt cx="4445000" cy="6350000"/>
          </a:xfrm>
        </p:grpSpPr>
        <p:sp>
          <p:nvSpPr>
            <p:cNvPr name="Freeform 16" id="1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t="0" r="-201730" b="0"/>
              </a:stretch>
            </a:blipFill>
          </p:spPr>
        </p:sp>
      </p:grpSp>
      <p:grpSp>
        <p:nvGrpSpPr>
          <p:cNvPr name="Group 17" id="17"/>
          <p:cNvGrpSpPr/>
          <p:nvPr/>
        </p:nvGrpSpPr>
        <p:grpSpPr>
          <a:xfrm rot="5400000">
            <a:off x="14472073" y="781782"/>
            <a:ext cx="841991" cy="8419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t="0" r="-126211" b="0"/>
              </a:stretch>
            </a:blipFill>
          </p:spPr>
        </p:sp>
      </p:grpSp>
      <p:grpSp>
        <p:nvGrpSpPr>
          <p:cNvPr name="Group 19" id="19"/>
          <p:cNvGrpSpPr/>
          <p:nvPr/>
        </p:nvGrpSpPr>
        <p:grpSpPr>
          <a:xfrm rot="-5400000">
            <a:off x="2929983" y="7929818"/>
            <a:ext cx="841991" cy="8419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t="0" r="-126211" b="0"/>
              </a:stretch>
            </a:blipFill>
          </p:spPr>
        </p:sp>
      </p:grpSp>
      <p:grpSp>
        <p:nvGrpSpPr>
          <p:cNvPr name="Group 21" id="21"/>
          <p:cNvGrpSpPr/>
          <p:nvPr/>
        </p:nvGrpSpPr>
        <p:grpSpPr>
          <a:xfrm rot="0">
            <a:off x="17259300" y="2066886"/>
            <a:ext cx="5754080" cy="8220114"/>
            <a:chOff x="0" y="0"/>
            <a:chExt cx="4445000" cy="6350000"/>
          </a:xfrm>
        </p:grpSpPr>
        <p:sp>
          <p:nvSpPr>
            <p:cNvPr name="Freeform 22" id="2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t="0" r="-201730" b="0"/>
              </a:stretch>
            </a:blipFill>
          </p:spPr>
        </p:sp>
      </p:grpSp>
      <p:grpSp>
        <p:nvGrpSpPr>
          <p:cNvPr name="Group 23" id="23"/>
          <p:cNvGrpSpPr/>
          <p:nvPr/>
        </p:nvGrpSpPr>
        <p:grpSpPr>
          <a:xfrm rot="0">
            <a:off x="-5173055" y="-2043171"/>
            <a:ext cx="5754080" cy="8220114"/>
            <a:chOff x="0" y="0"/>
            <a:chExt cx="4445000" cy="6350000"/>
          </a:xfrm>
        </p:grpSpPr>
        <p:sp>
          <p:nvSpPr>
            <p:cNvPr name="Freeform 24" id="2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10"/>
              <a:stretch>
                <a:fillRect l="-201730" t="0" r="-201730" b="0"/>
              </a:stretch>
            </a:blipFill>
          </p:spPr>
        </p:sp>
      </p:grpSp>
      <p:grpSp>
        <p:nvGrpSpPr>
          <p:cNvPr name="Group 25" id="25"/>
          <p:cNvGrpSpPr/>
          <p:nvPr/>
        </p:nvGrpSpPr>
        <p:grpSpPr>
          <a:xfrm rot="0">
            <a:off x="3410455" y="5362146"/>
            <a:ext cx="94516" cy="2130893"/>
            <a:chOff x="0" y="0"/>
            <a:chExt cx="24893" cy="561223"/>
          </a:xfrm>
        </p:grpSpPr>
        <p:sp>
          <p:nvSpPr>
            <p:cNvPr name="Freeform 26" id="26"/>
            <p:cNvSpPr/>
            <p:nvPr/>
          </p:nvSpPr>
          <p:spPr>
            <a:xfrm flipH="false" flipV="false" rot="0">
              <a:off x="0" y="0"/>
              <a:ext cx="24893" cy="561223"/>
            </a:xfrm>
            <a:custGeom>
              <a:avLst/>
              <a:gdLst/>
              <a:ahLst/>
              <a:cxnLst/>
              <a:rect r="r" b="b" t="t" l="l"/>
              <a:pathLst>
                <a:path h="561223" w="24893">
                  <a:moveTo>
                    <a:pt x="0" y="0"/>
                  </a:moveTo>
                  <a:lnTo>
                    <a:pt x="24893" y="0"/>
                  </a:lnTo>
                  <a:lnTo>
                    <a:pt x="24893" y="561223"/>
                  </a:lnTo>
                  <a:lnTo>
                    <a:pt x="0" y="561223"/>
                  </a:lnTo>
                  <a:close/>
                </a:path>
              </a:pathLst>
            </a:custGeom>
            <a:solidFill>
              <a:srgbClr val="145DA0"/>
            </a:solidFill>
          </p:spPr>
        </p:sp>
        <p:sp>
          <p:nvSpPr>
            <p:cNvPr name="TextBox 27" id="27"/>
            <p:cNvSpPr txBox="true"/>
            <p:nvPr/>
          </p:nvSpPr>
          <p:spPr>
            <a:xfrm>
              <a:off x="0" y="-47625"/>
              <a:ext cx="24893" cy="608848"/>
            </a:xfrm>
            <a:prstGeom prst="rect">
              <a:avLst/>
            </a:prstGeom>
          </p:spPr>
          <p:txBody>
            <a:bodyPr anchor="ctr" rtlCol="false" tIns="50800" lIns="50800" bIns="50800" rIns="50800"/>
            <a:lstStyle/>
            <a:p>
              <a:pPr algn="ctr">
                <a:lnSpc>
                  <a:spcPts val="2605"/>
                </a:lnSpc>
              </a:pPr>
            </a:p>
          </p:txBody>
        </p:sp>
      </p:grpSp>
      <p:grpSp>
        <p:nvGrpSpPr>
          <p:cNvPr name="Group 28" id="28"/>
          <p:cNvGrpSpPr/>
          <p:nvPr/>
        </p:nvGrpSpPr>
        <p:grpSpPr>
          <a:xfrm rot="0">
            <a:off x="3410455" y="7554385"/>
            <a:ext cx="94516" cy="2130893"/>
            <a:chOff x="0" y="0"/>
            <a:chExt cx="24893" cy="561223"/>
          </a:xfrm>
        </p:grpSpPr>
        <p:sp>
          <p:nvSpPr>
            <p:cNvPr name="Freeform 29" id="29"/>
            <p:cNvSpPr/>
            <p:nvPr/>
          </p:nvSpPr>
          <p:spPr>
            <a:xfrm flipH="false" flipV="false" rot="0">
              <a:off x="0" y="0"/>
              <a:ext cx="24893" cy="561223"/>
            </a:xfrm>
            <a:custGeom>
              <a:avLst/>
              <a:gdLst/>
              <a:ahLst/>
              <a:cxnLst/>
              <a:rect r="r" b="b" t="t" l="l"/>
              <a:pathLst>
                <a:path h="561223" w="24893">
                  <a:moveTo>
                    <a:pt x="0" y="0"/>
                  </a:moveTo>
                  <a:lnTo>
                    <a:pt x="24893" y="0"/>
                  </a:lnTo>
                  <a:lnTo>
                    <a:pt x="24893" y="561223"/>
                  </a:lnTo>
                  <a:lnTo>
                    <a:pt x="0" y="561223"/>
                  </a:lnTo>
                  <a:close/>
                </a:path>
              </a:pathLst>
            </a:custGeom>
            <a:solidFill>
              <a:srgbClr val="145DA0"/>
            </a:solidFill>
          </p:spPr>
        </p:sp>
        <p:sp>
          <p:nvSpPr>
            <p:cNvPr name="TextBox 30" id="30"/>
            <p:cNvSpPr txBox="true"/>
            <p:nvPr/>
          </p:nvSpPr>
          <p:spPr>
            <a:xfrm>
              <a:off x="0" y="-47625"/>
              <a:ext cx="24893" cy="608848"/>
            </a:xfrm>
            <a:prstGeom prst="rect">
              <a:avLst/>
            </a:prstGeom>
          </p:spPr>
          <p:txBody>
            <a:bodyPr anchor="ctr" rtlCol="false" tIns="50800" lIns="50800" bIns="50800" rIns="50800"/>
            <a:lstStyle/>
            <a:p>
              <a:pPr algn="ctr">
                <a:lnSpc>
                  <a:spcPts val="2605"/>
                </a:lnSpc>
              </a:pPr>
            </a:p>
          </p:txBody>
        </p:sp>
      </p:grpSp>
      <p:sp>
        <p:nvSpPr>
          <p:cNvPr name="TextBox 31" id="31"/>
          <p:cNvSpPr txBox="true"/>
          <p:nvPr/>
        </p:nvSpPr>
        <p:spPr>
          <a:xfrm rot="0">
            <a:off x="6167523" y="1293637"/>
            <a:ext cx="7665886" cy="1077101"/>
          </a:xfrm>
          <a:prstGeom prst="rect">
            <a:avLst/>
          </a:prstGeom>
        </p:spPr>
        <p:txBody>
          <a:bodyPr anchor="t" rtlCol="false" tIns="0" lIns="0" bIns="0" rIns="0">
            <a:spAutoFit/>
          </a:bodyPr>
          <a:lstStyle/>
          <a:p>
            <a:pPr algn="ctr" marL="0" indent="0" lvl="0">
              <a:lnSpc>
                <a:spcPts val="8211"/>
              </a:lnSpc>
              <a:spcBef>
                <a:spcPct val="0"/>
              </a:spcBef>
            </a:pPr>
            <a:r>
              <a:rPr lang="en-US" b="true" sz="6842">
                <a:solidFill>
                  <a:srgbClr val="FFFFFF"/>
                </a:solidFill>
                <a:latin typeface="Almarai Bold"/>
                <a:ea typeface="Almarai Bold"/>
                <a:cs typeface="Almarai Bold"/>
                <a:sym typeface="Almarai Bold"/>
              </a:rPr>
              <a:t>INTRODUCTION </a:t>
            </a:r>
          </a:p>
        </p:txBody>
      </p:sp>
      <p:sp>
        <p:nvSpPr>
          <p:cNvPr name="TextBox 32" id="32"/>
          <p:cNvSpPr txBox="true"/>
          <p:nvPr/>
        </p:nvSpPr>
        <p:spPr>
          <a:xfrm rot="0">
            <a:off x="3991049" y="5673464"/>
            <a:ext cx="9693662" cy="3365014"/>
          </a:xfrm>
          <a:prstGeom prst="rect">
            <a:avLst/>
          </a:prstGeom>
        </p:spPr>
        <p:txBody>
          <a:bodyPr anchor="t" rtlCol="false" tIns="0" lIns="0" bIns="0" rIns="0">
            <a:spAutoFit/>
          </a:bodyPr>
          <a:lstStyle/>
          <a:p>
            <a:pPr algn="l" marL="0" indent="0" lvl="0">
              <a:lnSpc>
                <a:spcPts val="4437"/>
              </a:lnSpc>
              <a:spcBef>
                <a:spcPct val="0"/>
              </a:spcBef>
            </a:pPr>
            <a:r>
              <a:rPr lang="en-US" sz="3215">
                <a:solidFill>
                  <a:srgbClr val="FFFFFF"/>
                </a:solidFill>
                <a:latin typeface="Almarai"/>
                <a:ea typeface="Almarai"/>
                <a:cs typeface="Almarai"/>
                <a:sym typeface="Almarai"/>
              </a:rPr>
              <a:t>Le manque d'outils de suivi de santé simples et accessibles à domicile constitue un véritable obstacle à la prévention la surveillance des signes vitaux nécessitait des visites dans les établissements de santé ou l’utilisation de multiples dispositifs, souvent coûteux</a:t>
            </a:r>
          </a:p>
        </p:txBody>
      </p:sp>
      <p:grpSp>
        <p:nvGrpSpPr>
          <p:cNvPr name="Group 33" id="33"/>
          <p:cNvGrpSpPr/>
          <p:nvPr/>
        </p:nvGrpSpPr>
        <p:grpSpPr>
          <a:xfrm rot="5400000">
            <a:off x="5512144" y="1218322"/>
            <a:ext cx="1224824" cy="12248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6211" t="0" r="-126211" b="0"/>
              </a:stretch>
            </a:blipFill>
          </p:spPr>
        </p:sp>
      </p:grpSp>
      <p:sp>
        <p:nvSpPr>
          <p:cNvPr name="TextBox 35" id="35"/>
          <p:cNvSpPr txBox="true"/>
          <p:nvPr/>
        </p:nvSpPr>
        <p:spPr>
          <a:xfrm rot="0">
            <a:off x="5396433" y="1361174"/>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393253" y="3029354"/>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2322197" y="4513588"/>
            <a:ext cx="911914" cy="9119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3546734" y="6077353"/>
            <a:ext cx="911914" cy="9119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4771272" y="7641767"/>
            <a:ext cx="911914" cy="9119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0016575" y="-1489570"/>
            <a:ext cx="4202211" cy="6003158"/>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6" id="16"/>
          <p:cNvGrpSpPr/>
          <p:nvPr/>
        </p:nvGrpSpPr>
        <p:grpSpPr>
          <a:xfrm rot="5400000">
            <a:off x="16605949" y="8402070"/>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8" id="18"/>
          <p:cNvGrpSpPr/>
          <p:nvPr/>
        </p:nvGrpSpPr>
        <p:grpSpPr>
          <a:xfrm rot="0">
            <a:off x="-5173055" y="-2043171"/>
            <a:ext cx="5754080" cy="8220114"/>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20" id="20"/>
          <p:cNvSpPr txBox="true"/>
          <p:nvPr/>
        </p:nvSpPr>
        <p:spPr>
          <a:xfrm rot="0">
            <a:off x="2766869" y="1458000"/>
            <a:ext cx="10228154" cy="883920"/>
          </a:xfrm>
          <a:prstGeom prst="rect">
            <a:avLst/>
          </a:prstGeom>
        </p:spPr>
        <p:txBody>
          <a:bodyPr anchor="t" rtlCol="false" tIns="0" lIns="0" bIns="0" rIns="0">
            <a:spAutoFit/>
          </a:bodyPr>
          <a:lstStyle/>
          <a:p>
            <a:pPr algn="l" marL="0" indent="0" lvl="0">
              <a:lnSpc>
                <a:spcPts val="6753"/>
              </a:lnSpc>
              <a:spcBef>
                <a:spcPct val="0"/>
              </a:spcBef>
            </a:pPr>
            <a:r>
              <a:rPr lang="en-US" b="true" sz="5628">
                <a:solidFill>
                  <a:srgbClr val="FFFFFF"/>
                </a:solidFill>
                <a:latin typeface="Almarai Bold"/>
                <a:ea typeface="Almarai Bold"/>
                <a:cs typeface="Almarai Bold"/>
                <a:sym typeface="Almarai Bold"/>
              </a:rPr>
              <a:t>LES COMPOSANTS UTILISÉS </a:t>
            </a:r>
          </a:p>
        </p:txBody>
      </p:sp>
      <p:sp>
        <p:nvSpPr>
          <p:cNvPr name="TextBox 21" id="21"/>
          <p:cNvSpPr txBox="true"/>
          <p:nvPr/>
        </p:nvSpPr>
        <p:spPr>
          <a:xfrm rot="0">
            <a:off x="1376223" y="3104765"/>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22" id="22"/>
          <p:cNvSpPr txBox="true"/>
          <p:nvPr/>
        </p:nvSpPr>
        <p:spPr>
          <a:xfrm rot="0">
            <a:off x="2305167" y="458899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23" id="23"/>
          <p:cNvSpPr txBox="true"/>
          <p:nvPr/>
        </p:nvSpPr>
        <p:spPr>
          <a:xfrm rot="0">
            <a:off x="3529705" y="6152764"/>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24" id="24"/>
          <p:cNvSpPr txBox="true"/>
          <p:nvPr/>
        </p:nvSpPr>
        <p:spPr>
          <a:xfrm rot="0">
            <a:off x="4754242" y="771717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25" id="25"/>
          <p:cNvSpPr txBox="true"/>
          <p:nvPr/>
        </p:nvSpPr>
        <p:spPr>
          <a:xfrm rot="0">
            <a:off x="2600760" y="3041959"/>
            <a:ext cx="6138901" cy="546457"/>
          </a:xfrm>
          <a:prstGeom prst="rect">
            <a:avLst/>
          </a:prstGeom>
        </p:spPr>
        <p:txBody>
          <a:bodyPr anchor="t" rtlCol="false" tIns="0" lIns="0" bIns="0" rIns="0">
            <a:spAutoFit/>
          </a:bodyPr>
          <a:lstStyle/>
          <a:p>
            <a:pPr algn="l" marL="0" indent="0" lvl="0">
              <a:lnSpc>
                <a:spcPts val="4386"/>
              </a:lnSpc>
              <a:spcBef>
                <a:spcPct val="0"/>
              </a:spcBef>
            </a:pPr>
            <a:r>
              <a:rPr lang="en-US" sz="3178">
                <a:solidFill>
                  <a:srgbClr val="FFFFFF"/>
                </a:solidFill>
                <a:latin typeface="Almarai"/>
                <a:ea typeface="Almarai"/>
                <a:cs typeface="Almarai"/>
                <a:sym typeface="Almarai"/>
              </a:rPr>
              <a:t>Carte esp32</a:t>
            </a:r>
          </a:p>
        </p:txBody>
      </p:sp>
      <p:sp>
        <p:nvSpPr>
          <p:cNvPr name="TextBox 26" id="26"/>
          <p:cNvSpPr txBox="true"/>
          <p:nvPr/>
        </p:nvSpPr>
        <p:spPr>
          <a:xfrm rot="0">
            <a:off x="3529705" y="4526192"/>
            <a:ext cx="6138901" cy="546430"/>
          </a:xfrm>
          <a:prstGeom prst="rect">
            <a:avLst/>
          </a:prstGeom>
        </p:spPr>
        <p:txBody>
          <a:bodyPr anchor="t" rtlCol="false" tIns="0" lIns="0" bIns="0" rIns="0">
            <a:spAutoFit/>
          </a:bodyPr>
          <a:lstStyle/>
          <a:p>
            <a:pPr algn="l" marL="0" indent="0" lvl="0">
              <a:lnSpc>
                <a:spcPts val="4388"/>
              </a:lnSpc>
              <a:spcBef>
                <a:spcPct val="0"/>
              </a:spcBef>
            </a:pPr>
            <a:r>
              <a:rPr lang="en-US" sz="3179">
                <a:solidFill>
                  <a:srgbClr val="FFFFFF"/>
                </a:solidFill>
                <a:latin typeface="Almarai"/>
                <a:ea typeface="Almarai"/>
                <a:cs typeface="Almarai"/>
                <a:sym typeface="Almarai"/>
              </a:rPr>
              <a:t>Capteur MAX30102</a:t>
            </a:r>
          </a:p>
        </p:txBody>
      </p:sp>
      <p:sp>
        <p:nvSpPr>
          <p:cNvPr name="TextBox 27" id="27"/>
          <p:cNvSpPr txBox="true"/>
          <p:nvPr/>
        </p:nvSpPr>
        <p:spPr>
          <a:xfrm rot="0">
            <a:off x="4754242" y="6089957"/>
            <a:ext cx="6138901" cy="546430"/>
          </a:xfrm>
          <a:prstGeom prst="rect">
            <a:avLst/>
          </a:prstGeom>
        </p:spPr>
        <p:txBody>
          <a:bodyPr anchor="t" rtlCol="false" tIns="0" lIns="0" bIns="0" rIns="0">
            <a:spAutoFit/>
          </a:bodyPr>
          <a:lstStyle/>
          <a:p>
            <a:pPr algn="l" marL="0" indent="0" lvl="0">
              <a:lnSpc>
                <a:spcPts val="4388"/>
              </a:lnSpc>
              <a:spcBef>
                <a:spcPct val="0"/>
              </a:spcBef>
            </a:pPr>
            <a:r>
              <a:rPr lang="en-US" sz="3179">
                <a:solidFill>
                  <a:srgbClr val="FFFFFF"/>
                </a:solidFill>
                <a:latin typeface="Almarai"/>
                <a:ea typeface="Almarai"/>
                <a:cs typeface="Almarai"/>
                <a:sym typeface="Almarai"/>
              </a:rPr>
              <a:t>Capteur DHT11</a:t>
            </a:r>
          </a:p>
        </p:txBody>
      </p:sp>
      <p:sp>
        <p:nvSpPr>
          <p:cNvPr name="TextBox 28" id="28"/>
          <p:cNvSpPr txBox="true"/>
          <p:nvPr/>
        </p:nvSpPr>
        <p:spPr>
          <a:xfrm rot="0">
            <a:off x="5978779" y="7654372"/>
            <a:ext cx="6138901" cy="546430"/>
          </a:xfrm>
          <a:prstGeom prst="rect">
            <a:avLst/>
          </a:prstGeom>
        </p:spPr>
        <p:txBody>
          <a:bodyPr anchor="t" rtlCol="false" tIns="0" lIns="0" bIns="0" rIns="0">
            <a:spAutoFit/>
          </a:bodyPr>
          <a:lstStyle/>
          <a:p>
            <a:pPr algn="l" marL="0" indent="0" lvl="0">
              <a:lnSpc>
                <a:spcPts val="4388"/>
              </a:lnSpc>
              <a:spcBef>
                <a:spcPct val="0"/>
              </a:spcBef>
            </a:pPr>
            <a:r>
              <a:rPr lang="en-US" sz="3179">
                <a:solidFill>
                  <a:srgbClr val="FFFFFF"/>
                </a:solidFill>
                <a:latin typeface="Almarai"/>
                <a:ea typeface="Almarai"/>
                <a:cs typeface="Almarai"/>
                <a:sym typeface="Almarai"/>
              </a:rPr>
              <a:t>ThingSpeak</a:t>
            </a:r>
          </a:p>
        </p:txBody>
      </p:sp>
      <p:grpSp>
        <p:nvGrpSpPr>
          <p:cNvPr name="Group 29" id="29"/>
          <p:cNvGrpSpPr/>
          <p:nvPr/>
        </p:nvGrpSpPr>
        <p:grpSpPr>
          <a:xfrm rot="0">
            <a:off x="12543681" y="1640457"/>
            <a:ext cx="4904260" cy="7006086"/>
            <a:chOff x="0" y="0"/>
            <a:chExt cx="4445000" cy="6350000"/>
          </a:xfrm>
        </p:grpSpPr>
        <p:sp>
          <p:nvSpPr>
            <p:cNvPr name="Freeform 30" id="3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t="0" r="-57142" b="0"/>
              </a:stretch>
            </a:blipFill>
          </p:spPr>
        </p:sp>
      </p:grpSp>
      <p:grpSp>
        <p:nvGrpSpPr>
          <p:cNvPr name="Group 31" id="31"/>
          <p:cNvGrpSpPr/>
          <p:nvPr/>
        </p:nvGrpSpPr>
        <p:grpSpPr>
          <a:xfrm rot="-10800000">
            <a:off x="16605949" y="1202778"/>
            <a:ext cx="5246522" cy="7495031"/>
            <a:chOff x="0" y="0"/>
            <a:chExt cx="4445000" cy="6350000"/>
          </a:xfrm>
        </p:grpSpPr>
        <p:sp>
          <p:nvSpPr>
            <p:cNvPr name="Freeform 32" id="3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33" id="33"/>
          <p:cNvGrpSpPr/>
          <p:nvPr/>
        </p:nvGrpSpPr>
        <p:grpSpPr>
          <a:xfrm rot="5400000">
            <a:off x="1144411" y="1337805"/>
            <a:ext cx="1224824" cy="12248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35" id="35"/>
          <p:cNvSpPr txBox="true"/>
          <p:nvPr/>
        </p:nvSpPr>
        <p:spPr>
          <a:xfrm rot="0">
            <a:off x="1028700" y="1480657"/>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91592" y="1717521"/>
            <a:ext cx="6376662" cy="63766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4" id="4"/>
          <p:cNvGrpSpPr/>
          <p:nvPr/>
        </p:nvGrpSpPr>
        <p:grpSpPr>
          <a:xfrm rot="0">
            <a:off x="682767" y="1195545"/>
            <a:ext cx="7594311" cy="759431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6" id="6"/>
          <p:cNvSpPr txBox="true"/>
          <p:nvPr/>
        </p:nvSpPr>
        <p:spPr>
          <a:xfrm rot="0">
            <a:off x="2200679" y="4534659"/>
            <a:ext cx="4800049" cy="1903095"/>
          </a:xfrm>
          <a:prstGeom prst="rect">
            <a:avLst/>
          </a:prstGeom>
        </p:spPr>
        <p:txBody>
          <a:bodyPr anchor="t" rtlCol="false" tIns="0" lIns="0" bIns="0" rIns="0">
            <a:spAutoFit/>
          </a:bodyPr>
          <a:lstStyle/>
          <a:p>
            <a:pPr algn="ctr" marL="0" indent="0" lvl="0">
              <a:lnSpc>
                <a:spcPts val="7288"/>
              </a:lnSpc>
              <a:spcBef>
                <a:spcPct val="0"/>
              </a:spcBef>
            </a:pPr>
            <a:r>
              <a:rPr lang="en-US" b="true" sz="6073">
                <a:solidFill>
                  <a:srgbClr val="FFFFFF"/>
                </a:solidFill>
                <a:latin typeface="Almarai Bold"/>
                <a:ea typeface="Almarai Bold"/>
                <a:cs typeface="Almarai Bold"/>
                <a:sym typeface="Almarai Bold"/>
              </a:rPr>
              <a:t>CARTE ESP32</a:t>
            </a:r>
          </a:p>
        </p:txBody>
      </p:sp>
      <p:sp>
        <p:nvSpPr>
          <p:cNvPr name="TextBox 7" id="7"/>
          <p:cNvSpPr txBox="true"/>
          <p:nvPr/>
        </p:nvSpPr>
        <p:spPr>
          <a:xfrm rot="0">
            <a:off x="9144000" y="2983571"/>
            <a:ext cx="7720265" cy="3588691"/>
          </a:xfrm>
          <a:prstGeom prst="rect">
            <a:avLst/>
          </a:prstGeom>
        </p:spPr>
        <p:txBody>
          <a:bodyPr anchor="t" rtlCol="false" tIns="0" lIns="0" bIns="0" rIns="0">
            <a:spAutoFit/>
          </a:bodyPr>
          <a:lstStyle/>
          <a:p>
            <a:pPr algn="l" marL="0" indent="0" lvl="0">
              <a:lnSpc>
                <a:spcPts val="4734"/>
              </a:lnSpc>
              <a:spcBef>
                <a:spcPct val="0"/>
              </a:spcBef>
            </a:pPr>
            <a:r>
              <a:rPr lang="en-US" sz="3431">
                <a:solidFill>
                  <a:srgbClr val="FFFFFF"/>
                </a:solidFill>
                <a:latin typeface="Almarai"/>
                <a:ea typeface="Almarai"/>
                <a:cs typeface="Almarai"/>
                <a:sym typeface="Almarai"/>
              </a:rPr>
              <a:t>Un microcontrôleur à faible coût, développé par Espressif Systems, qui a révolutionné le monde de l'Internet des Objets (IoT). Il est particulièrement apprécié pour sa polyvalence et ses capacités de connectivité.</a:t>
            </a:r>
          </a:p>
        </p:txBody>
      </p:sp>
      <p:grpSp>
        <p:nvGrpSpPr>
          <p:cNvPr name="Group 8" id="8"/>
          <p:cNvGrpSpPr/>
          <p:nvPr/>
        </p:nvGrpSpPr>
        <p:grpSpPr>
          <a:xfrm rot="0">
            <a:off x="17259300" y="2066886"/>
            <a:ext cx="5754080" cy="8220114"/>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0" id="10"/>
          <p:cNvGrpSpPr/>
          <p:nvPr/>
        </p:nvGrpSpPr>
        <p:grpSpPr>
          <a:xfrm rot="-10800000">
            <a:off x="-4725380" y="5468707"/>
            <a:ext cx="5754080" cy="8220114"/>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0">
            <a:off x="15763958" y="-781916"/>
            <a:ext cx="1683983" cy="2405689"/>
            <a:chOff x="0" y="0"/>
            <a:chExt cx="4445000" cy="6350000"/>
          </a:xfrm>
        </p:grpSpPr>
        <p:sp>
          <p:nvSpPr>
            <p:cNvPr name="Freeform 13" id="1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4" id="14"/>
          <p:cNvGrpSpPr/>
          <p:nvPr/>
        </p:nvGrpSpPr>
        <p:grpSpPr>
          <a:xfrm rot="5400000">
            <a:off x="14391539" y="875530"/>
            <a:ext cx="841991" cy="8419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6" id="16"/>
          <p:cNvGrpSpPr/>
          <p:nvPr/>
        </p:nvGrpSpPr>
        <p:grpSpPr>
          <a:xfrm rot="5400000">
            <a:off x="3867511" y="3014990"/>
            <a:ext cx="1224824" cy="122482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8" id="18"/>
          <p:cNvSpPr txBox="true"/>
          <p:nvPr/>
        </p:nvSpPr>
        <p:spPr>
          <a:xfrm rot="0">
            <a:off x="3751800" y="3157842"/>
            <a:ext cx="1456246" cy="171199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03</a:t>
            </a:r>
          </a:p>
          <a:p>
            <a:pPr algn="ctr">
              <a:lnSpc>
                <a:spcPts val="681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1994836" y="2957610"/>
            <a:ext cx="1943100" cy="161652"/>
            <a:chOff x="0" y="0"/>
            <a:chExt cx="511763" cy="42575"/>
          </a:xfrm>
        </p:grpSpPr>
        <p:sp>
          <p:nvSpPr>
            <p:cNvPr name="Freeform 7" id="7"/>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8" id="8"/>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1391927" y="2426024"/>
            <a:ext cx="1224824" cy="12248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1" id="11"/>
          <p:cNvGrpSpPr/>
          <p:nvPr/>
        </p:nvGrpSpPr>
        <p:grpSpPr>
          <a:xfrm rot="0">
            <a:off x="9667943" y="1901606"/>
            <a:ext cx="6896186" cy="689618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51077" t="0" r="-51077" b="0"/>
              </a:stretch>
            </a:blipFill>
          </p:spPr>
        </p:sp>
      </p:grpSp>
      <p:sp>
        <p:nvSpPr>
          <p:cNvPr name="TextBox 13" id="13"/>
          <p:cNvSpPr txBox="true"/>
          <p:nvPr/>
        </p:nvSpPr>
        <p:spPr>
          <a:xfrm rot="0">
            <a:off x="3450061" y="2057361"/>
            <a:ext cx="4796714" cy="996315"/>
          </a:xfrm>
          <a:prstGeom prst="rect">
            <a:avLst/>
          </a:prstGeom>
        </p:spPr>
        <p:txBody>
          <a:bodyPr anchor="t" rtlCol="false" tIns="0" lIns="0" bIns="0" rIns="0">
            <a:spAutoFit/>
          </a:bodyPr>
          <a:lstStyle/>
          <a:p>
            <a:pPr algn="l" marL="0" indent="0" lvl="0">
              <a:lnSpc>
                <a:spcPts val="7711"/>
              </a:lnSpc>
              <a:spcBef>
                <a:spcPct val="0"/>
              </a:spcBef>
            </a:pPr>
            <a:r>
              <a:rPr lang="en-US" b="true" sz="6426">
                <a:solidFill>
                  <a:srgbClr val="17E3B2"/>
                </a:solidFill>
                <a:latin typeface="Almarai Bold"/>
                <a:ea typeface="Almarai Bold"/>
                <a:cs typeface="Almarai Bold"/>
                <a:sym typeface="Almarai Bold"/>
              </a:rPr>
              <a:t>MAX30102</a:t>
            </a:r>
          </a:p>
        </p:txBody>
      </p:sp>
      <p:sp>
        <p:nvSpPr>
          <p:cNvPr name="TextBox 14" id="14"/>
          <p:cNvSpPr txBox="true"/>
          <p:nvPr/>
        </p:nvSpPr>
        <p:spPr>
          <a:xfrm rot="0">
            <a:off x="1276216" y="4543893"/>
            <a:ext cx="6591971" cy="3879344"/>
          </a:xfrm>
          <a:prstGeom prst="rect">
            <a:avLst/>
          </a:prstGeom>
        </p:spPr>
        <p:txBody>
          <a:bodyPr anchor="t" rtlCol="false" tIns="0" lIns="0" bIns="0" rIns="0">
            <a:spAutoFit/>
          </a:bodyPr>
          <a:lstStyle/>
          <a:p>
            <a:pPr algn="l">
              <a:lnSpc>
                <a:spcPts val="3863"/>
              </a:lnSpc>
            </a:pPr>
            <a:r>
              <a:rPr lang="en-US" sz="2799">
                <a:solidFill>
                  <a:srgbClr val="FFFFFF"/>
                </a:solidFill>
                <a:latin typeface="Almarai"/>
                <a:ea typeface="Almarai"/>
                <a:cs typeface="Almarai"/>
                <a:sym typeface="Almarai"/>
              </a:rPr>
              <a:t>Module de mesure du pouls et de la fréquence cardiaque Les BPM sont les « battements par minute » et ils sont d’environ 65 à 75 pendant le repos pour une personne normale, l’athlétisme peut être inférieur à cela, et la SpO2 est le niveau de saturation en oxygène, et pour une personne normale, il est supérieur à 95 %.</a:t>
            </a:r>
          </a:p>
        </p:txBody>
      </p:sp>
      <p:sp>
        <p:nvSpPr>
          <p:cNvPr name="TextBox 15" id="15"/>
          <p:cNvSpPr txBox="true"/>
          <p:nvPr/>
        </p:nvSpPr>
        <p:spPr>
          <a:xfrm rot="0">
            <a:off x="1276216" y="2568876"/>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156821" y="75452"/>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727" t="0" r="-15727" b="0"/>
              </a:stretch>
            </a:blipFill>
          </p:spPr>
        </p:sp>
      </p:grpSp>
      <p:grpSp>
        <p:nvGrpSpPr>
          <p:cNvPr name="Group 4" id="4"/>
          <p:cNvGrpSpPr/>
          <p:nvPr/>
        </p:nvGrpSpPr>
        <p:grpSpPr>
          <a:xfrm rot="0">
            <a:off x="-4086541" y="0"/>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02591" t="0" r="-102591" b="0"/>
              </a:stretch>
            </a:blipFill>
          </p:spPr>
        </p:sp>
      </p:grpSp>
      <p:grpSp>
        <p:nvGrpSpPr>
          <p:cNvPr name="Group 6" id="6"/>
          <p:cNvGrpSpPr/>
          <p:nvPr/>
        </p:nvGrpSpPr>
        <p:grpSpPr>
          <a:xfrm rot="0">
            <a:off x="-3139752" y="75452"/>
            <a:ext cx="12010783" cy="1040079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7901" t="0" r="-17901" b="0"/>
              </a:stretch>
            </a:blipFill>
          </p:spPr>
        </p:sp>
      </p:grpSp>
      <p:sp>
        <p:nvSpPr>
          <p:cNvPr name="TextBox 8" id="8"/>
          <p:cNvSpPr txBox="true"/>
          <p:nvPr/>
        </p:nvSpPr>
        <p:spPr>
          <a:xfrm rot="0">
            <a:off x="9091121" y="4155661"/>
            <a:ext cx="8461089" cy="4338841"/>
          </a:xfrm>
          <a:prstGeom prst="rect">
            <a:avLst/>
          </a:prstGeom>
        </p:spPr>
        <p:txBody>
          <a:bodyPr anchor="t" rtlCol="false" tIns="0" lIns="0" bIns="0" rIns="0">
            <a:spAutoFit/>
          </a:bodyPr>
          <a:lstStyle/>
          <a:p>
            <a:pPr algn="l">
              <a:lnSpc>
                <a:spcPts val="4300"/>
              </a:lnSpc>
            </a:pPr>
            <a:r>
              <a:rPr lang="en-US" sz="3116" spc="305">
                <a:solidFill>
                  <a:srgbClr val="F5FFF5"/>
                </a:solidFill>
                <a:latin typeface="Almarai"/>
                <a:ea typeface="Almarai"/>
                <a:cs typeface="Almarai"/>
                <a:sym typeface="Almarai"/>
              </a:rPr>
              <a:t>Un capteur très populaire et abordable, souvent utilisé en conjonction avec l'ESP32 pour mesurer la température et l'humidité relative de l'air. Il est particulièrement apprécié par les débutants en électronique et en programmation, grâce à sa simplicité d'utilisation et à son faible coût.  </a:t>
            </a:r>
          </a:p>
        </p:txBody>
      </p:sp>
      <p:grpSp>
        <p:nvGrpSpPr>
          <p:cNvPr name="Group 9" id="9"/>
          <p:cNvGrpSpPr/>
          <p:nvPr/>
        </p:nvGrpSpPr>
        <p:grpSpPr>
          <a:xfrm rot="0">
            <a:off x="17259300" y="2066886"/>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1" id="11"/>
          <p:cNvGrpSpPr/>
          <p:nvPr/>
        </p:nvGrpSpPr>
        <p:grpSpPr>
          <a:xfrm rot="0">
            <a:off x="14664277" y="-871079"/>
            <a:ext cx="1683983" cy="2405689"/>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3" id="13"/>
          <p:cNvGrpSpPr/>
          <p:nvPr/>
        </p:nvGrpSpPr>
        <p:grpSpPr>
          <a:xfrm rot="5400000">
            <a:off x="16417309" y="1645890"/>
            <a:ext cx="841991" cy="8419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5" id="15"/>
          <p:cNvGrpSpPr/>
          <p:nvPr/>
        </p:nvGrpSpPr>
        <p:grpSpPr>
          <a:xfrm rot="5400000">
            <a:off x="6480591" y="8837304"/>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7" id="17"/>
          <p:cNvGrpSpPr/>
          <p:nvPr/>
        </p:nvGrpSpPr>
        <p:grpSpPr>
          <a:xfrm rot="0">
            <a:off x="14463544" y="7799071"/>
            <a:ext cx="2374761" cy="3392515"/>
            <a:chOff x="0" y="0"/>
            <a:chExt cx="4445000" cy="6350000"/>
          </a:xfrm>
        </p:grpSpPr>
        <p:sp>
          <p:nvSpPr>
            <p:cNvPr name="Freeform 18" id="1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9" id="19"/>
          <p:cNvGrpSpPr/>
          <p:nvPr/>
        </p:nvGrpSpPr>
        <p:grpSpPr>
          <a:xfrm rot="5400000">
            <a:off x="8478709" y="2487881"/>
            <a:ext cx="1224824" cy="12248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sp>
        <p:nvSpPr>
          <p:cNvPr name="TextBox 21" id="21"/>
          <p:cNvSpPr txBox="true"/>
          <p:nvPr/>
        </p:nvSpPr>
        <p:spPr>
          <a:xfrm rot="0">
            <a:off x="10050543" y="2687815"/>
            <a:ext cx="6542245" cy="1024890"/>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Almarai Bold"/>
                <a:ea typeface="Almarai Bold"/>
                <a:cs typeface="Almarai Bold"/>
                <a:sym typeface="Almarai Bold"/>
              </a:rPr>
              <a:t>DHT11</a:t>
            </a:r>
          </a:p>
        </p:txBody>
      </p:sp>
      <p:sp>
        <p:nvSpPr>
          <p:cNvPr name="TextBox 22" id="22"/>
          <p:cNvSpPr txBox="true"/>
          <p:nvPr/>
        </p:nvSpPr>
        <p:spPr>
          <a:xfrm rot="0">
            <a:off x="8362998" y="2627451"/>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0053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4" id="4"/>
          <p:cNvGrpSpPr/>
          <p:nvPr/>
        </p:nvGrpSpPr>
        <p:grpSpPr>
          <a:xfrm rot="0">
            <a:off x="-4976691" y="-56898"/>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8513348" y="3312446"/>
            <a:ext cx="518653" cy="403322"/>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8513348" y="4941839"/>
            <a:ext cx="518653" cy="403322"/>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5400000">
            <a:off x="8513348" y="6593231"/>
            <a:ext cx="518653" cy="403322"/>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15" id="15"/>
          <p:cNvGrpSpPr/>
          <p:nvPr/>
        </p:nvGrpSpPr>
        <p:grpSpPr>
          <a:xfrm rot="5400000">
            <a:off x="8513348" y="8243793"/>
            <a:ext cx="518653" cy="403322"/>
            <a:chOff x="0" y="0"/>
            <a:chExt cx="812800" cy="632061"/>
          </a:xfrm>
        </p:grpSpPr>
        <p:sp>
          <p:nvSpPr>
            <p:cNvPr name="Freeform 16" id="1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7" id="17"/>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8" id="18"/>
          <p:cNvSpPr txBox="true"/>
          <p:nvPr/>
        </p:nvSpPr>
        <p:spPr>
          <a:xfrm rot="0">
            <a:off x="9288463" y="3207155"/>
            <a:ext cx="2492805" cy="863675"/>
          </a:xfrm>
          <a:prstGeom prst="rect">
            <a:avLst/>
          </a:prstGeom>
        </p:spPr>
        <p:txBody>
          <a:bodyPr anchor="t" rtlCol="false" tIns="0" lIns="0" bIns="0" rIns="0">
            <a:spAutoFit/>
          </a:bodyPr>
          <a:lstStyle/>
          <a:p>
            <a:pPr algn="l" marL="0" indent="0" lvl="0">
              <a:lnSpc>
                <a:spcPts val="3407"/>
              </a:lnSpc>
              <a:spcBef>
                <a:spcPct val="0"/>
              </a:spcBef>
            </a:pPr>
            <a:r>
              <a:rPr lang="en-US" b="true" sz="2468">
                <a:solidFill>
                  <a:srgbClr val="17E3B2"/>
                </a:solidFill>
                <a:latin typeface="Almarai Bold"/>
                <a:ea typeface="Almarai Bold"/>
                <a:cs typeface="Almarai Bold"/>
                <a:sym typeface="Almarai Bold"/>
              </a:rPr>
              <a:t>VISUALISATION DES DONNÉES</a:t>
            </a:r>
          </a:p>
        </p:txBody>
      </p:sp>
      <p:sp>
        <p:nvSpPr>
          <p:cNvPr name="TextBox 19" id="19"/>
          <p:cNvSpPr txBox="true"/>
          <p:nvPr/>
        </p:nvSpPr>
        <p:spPr>
          <a:xfrm rot="0">
            <a:off x="9286803" y="4827391"/>
            <a:ext cx="2492805" cy="427406"/>
          </a:xfrm>
          <a:prstGeom prst="rect">
            <a:avLst/>
          </a:prstGeom>
        </p:spPr>
        <p:txBody>
          <a:bodyPr anchor="t" rtlCol="false" tIns="0" lIns="0" bIns="0" rIns="0">
            <a:spAutoFit/>
          </a:bodyPr>
          <a:lstStyle/>
          <a:p>
            <a:pPr algn="l" marL="0" indent="0" lvl="0">
              <a:lnSpc>
                <a:spcPts val="3408"/>
              </a:lnSpc>
              <a:spcBef>
                <a:spcPct val="0"/>
              </a:spcBef>
            </a:pPr>
            <a:r>
              <a:rPr lang="en-US" b="true" sz="2469">
                <a:solidFill>
                  <a:srgbClr val="17E3B2"/>
                </a:solidFill>
                <a:latin typeface="Almarai Bold"/>
                <a:ea typeface="Almarai Bold"/>
                <a:cs typeface="Almarai Bold"/>
                <a:sym typeface="Almarai Bold"/>
              </a:rPr>
              <a:t>ALERTES</a:t>
            </a:r>
          </a:p>
        </p:txBody>
      </p:sp>
      <p:sp>
        <p:nvSpPr>
          <p:cNvPr name="TextBox 20" id="20"/>
          <p:cNvSpPr txBox="true"/>
          <p:nvPr/>
        </p:nvSpPr>
        <p:spPr>
          <a:xfrm rot="0">
            <a:off x="9288463" y="6478784"/>
            <a:ext cx="2492805" cy="1299920"/>
          </a:xfrm>
          <a:prstGeom prst="rect">
            <a:avLst/>
          </a:prstGeom>
        </p:spPr>
        <p:txBody>
          <a:bodyPr anchor="t" rtlCol="false" tIns="0" lIns="0" bIns="0" rIns="0">
            <a:spAutoFit/>
          </a:bodyPr>
          <a:lstStyle/>
          <a:p>
            <a:pPr algn="l" marL="0" indent="0" lvl="0">
              <a:lnSpc>
                <a:spcPts val="3407"/>
              </a:lnSpc>
              <a:spcBef>
                <a:spcPct val="0"/>
              </a:spcBef>
            </a:pPr>
            <a:r>
              <a:rPr lang="en-US" b="true" sz="2468">
                <a:solidFill>
                  <a:srgbClr val="17E3B2"/>
                </a:solidFill>
                <a:latin typeface="Almarai Bold"/>
                <a:ea typeface="Almarai Bold"/>
                <a:cs typeface="Almarai Bold"/>
                <a:sym typeface="Almarai Bold"/>
              </a:rPr>
              <a:t>INTÉGRATION AVEC D'AUTRES SERVICES</a:t>
            </a:r>
          </a:p>
        </p:txBody>
      </p:sp>
      <p:sp>
        <p:nvSpPr>
          <p:cNvPr name="TextBox 21" id="21"/>
          <p:cNvSpPr txBox="true"/>
          <p:nvPr/>
        </p:nvSpPr>
        <p:spPr>
          <a:xfrm rot="0">
            <a:off x="9288463" y="8101601"/>
            <a:ext cx="2492805" cy="863675"/>
          </a:xfrm>
          <a:prstGeom prst="rect">
            <a:avLst/>
          </a:prstGeom>
        </p:spPr>
        <p:txBody>
          <a:bodyPr anchor="t" rtlCol="false" tIns="0" lIns="0" bIns="0" rIns="0">
            <a:spAutoFit/>
          </a:bodyPr>
          <a:lstStyle/>
          <a:p>
            <a:pPr algn="l" marL="0" indent="0" lvl="0">
              <a:lnSpc>
                <a:spcPts val="3407"/>
              </a:lnSpc>
              <a:spcBef>
                <a:spcPct val="0"/>
              </a:spcBef>
            </a:pPr>
            <a:r>
              <a:rPr lang="en-US" b="true" sz="2468">
                <a:solidFill>
                  <a:srgbClr val="17E3B2"/>
                </a:solidFill>
                <a:latin typeface="Almarai Bold"/>
                <a:ea typeface="Almarai Bold"/>
                <a:cs typeface="Almarai Bold"/>
                <a:sym typeface="Almarai Bold"/>
              </a:rPr>
              <a:t>PARTAGE DES DONNÉES</a:t>
            </a:r>
          </a:p>
        </p:txBody>
      </p:sp>
      <p:sp>
        <p:nvSpPr>
          <p:cNvPr name="TextBox 22" id="22"/>
          <p:cNvSpPr txBox="true"/>
          <p:nvPr/>
        </p:nvSpPr>
        <p:spPr>
          <a:xfrm rot="0">
            <a:off x="7924242" y="1009650"/>
            <a:ext cx="8749865" cy="1637772"/>
          </a:xfrm>
          <a:prstGeom prst="rect">
            <a:avLst/>
          </a:prstGeom>
        </p:spPr>
        <p:txBody>
          <a:bodyPr anchor="t" rtlCol="false" tIns="0" lIns="0" bIns="0" rIns="0">
            <a:spAutoFit/>
          </a:bodyPr>
          <a:lstStyle/>
          <a:p>
            <a:pPr algn="just" marL="0" indent="0" lvl="0">
              <a:lnSpc>
                <a:spcPts val="3237"/>
              </a:lnSpc>
            </a:pPr>
            <a:r>
              <a:rPr lang="en-US" sz="2569">
                <a:solidFill>
                  <a:srgbClr val="FFFFFF"/>
                </a:solidFill>
                <a:latin typeface="Almarai"/>
                <a:ea typeface="Almarai"/>
                <a:cs typeface="Almarai"/>
                <a:sym typeface="Almarai"/>
              </a:rPr>
              <a:t>Une plateforme en ligne gratuite qui permet de collecter, stocker et visualiser des données en temps réel. C'est un outil idéal pour les projets IoT, comme celui d'associer un capteur DHT11  et MAX30102 à un ESP32. </a:t>
            </a:r>
          </a:p>
        </p:txBody>
      </p:sp>
      <p:sp>
        <p:nvSpPr>
          <p:cNvPr name="TextBox 23" id="23"/>
          <p:cNvSpPr txBox="true"/>
          <p:nvPr/>
        </p:nvSpPr>
        <p:spPr>
          <a:xfrm rot="0">
            <a:off x="12183218" y="2911262"/>
            <a:ext cx="4490889" cy="1496421"/>
          </a:xfrm>
          <a:prstGeom prst="rect">
            <a:avLst/>
          </a:prstGeom>
        </p:spPr>
        <p:txBody>
          <a:bodyPr anchor="t" rtlCol="false" tIns="0" lIns="0" bIns="0" rIns="0">
            <a:spAutoFit/>
          </a:bodyPr>
          <a:lstStyle/>
          <a:p>
            <a:pPr algn="just" marL="0" indent="0" lvl="0">
              <a:lnSpc>
                <a:spcPts val="2985"/>
              </a:lnSpc>
            </a:pPr>
            <a:r>
              <a:rPr lang="en-US" sz="2369">
                <a:solidFill>
                  <a:srgbClr val="FFFFFF"/>
                </a:solidFill>
                <a:latin typeface="Almarai"/>
                <a:ea typeface="Almarai"/>
                <a:cs typeface="Almarai"/>
                <a:sym typeface="Almarai"/>
              </a:rPr>
              <a:t>Créez des graphiques en temps réel ou historiques pour suivre l'évolution de la température et de l'humidité.</a:t>
            </a:r>
          </a:p>
        </p:txBody>
      </p:sp>
      <p:sp>
        <p:nvSpPr>
          <p:cNvPr name="TextBox 24" id="24"/>
          <p:cNvSpPr txBox="true"/>
          <p:nvPr/>
        </p:nvSpPr>
        <p:spPr>
          <a:xfrm rot="0">
            <a:off x="12179658" y="4752477"/>
            <a:ext cx="4490889" cy="753471"/>
          </a:xfrm>
          <a:prstGeom prst="rect">
            <a:avLst/>
          </a:prstGeom>
        </p:spPr>
        <p:txBody>
          <a:bodyPr anchor="t" rtlCol="false" tIns="0" lIns="0" bIns="0" rIns="0">
            <a:spAutoFit/>
          </a:bodyPr>
          <a:lstStyle/>
          <a:p>
            <a:pPr algn="just" marL="0" indent="0" lvl="0">
              <a:lnSpc>
                <a:spcPts val="2985"/>
              </a:lnSpc>
            </a:pPr>
            <a:r>
              <a:rPr lang="en-US" sz="2369">
                <a:solidFill>
                  <a:srgbClr val="FFFFFF"/>
                </a:solidFill>
                <a:latin typeface="Almarai"/>
                <a:ea typeface="Almarai"/>
                <a:cs typeface="Almarai"/>
                <a:sym typeface="Almarai"/>
              </a:rPr>
              <a:t>Configurez des alertes si les valeurs dépassent certains seuils.</a:t>
            </a:r>
          </a:p>
        </p:txBody>
      </p:sp>
      <p:sp>
        <p:nvSpPr>
          <p:cNvPr name="TextBox 25" id="25"/>
          <p:cNvSpPr txBox="true"/>
          <p:nvPr/>
        </p:nvSpPr>
        <p:spPr>
          <a:xfrm rot="0">
            <a:off x="12183218" y="6197472"/>
            <a:ext cx="4490889" cy="1496421"/>
          </a:xfrm>
          <a:prstGeom prst="rect">
            <a:avLst/>
          </a:prstGeom>
        </p:spPr>
        <p:txBody>
          <a:bodyPr anchor="t" rtlCol="false" tIns="0" lIns="0" bIns="0" rIns="0">
            <a:spAutoFit/>
          </a:bodyPr>
          <a:lstStyle/>
          <a:p>
            <a:pPr algn="just" marL="0" indent="0" lvl="0">
              <a:lnSpc>
                <a:spcPts val="2985"/>
              </a:lnSpc>
            </a:pPr>
            <a:r>
              <a:rPr lang="en-US" sz="2369">
                <a:solidFill>
                  <a:srgbClr val="FFFFFF"/>
                </a:solidFill>
                <a:latin typeface="Almarai"/>
                <a:ea typeface="Almarai"/>
                <a:cs typeface="Almarai"/>
                <a:sym typeface="Almarai"/>
              </a:rPr>
              <a:t>Connectez ThingSpeak à d'autres plateformes (Google Sheets, IFTTT, etc.) pour automatiser des actions.</a:t>
            </a:r>
          </a:p>
        </p:txBody>
      </p:sp>
      <p:sp>
        <p:nvSpPr>
          <p:cNvPr name="TextBox 26" id="26"/>
          <p:cNvSpPr txBox="true"/>
          <p:nvPr/>
        </p:nvSpPr>
        <p:spPr>
          <a:xfrm rot="0">
            <a:off x="12183218" y="7840578"/>
            <a:ext cx="4490889" cy="1124946"/>
          </a:xfrm>
          <a:prstGeom prst="rect">
            <a:avLst/>
          </a:prstGeom>
        </p:spPr>
        <p:txBody>
          <a:bodyPr anchor="t" rtlCol="false" tIns="0" lIns="0" bIns="0" rIns="0">
            <a:spAutoFit/>
          </a:bodyPr>
          <a:lstStyle/>
          <a:p>
            <a:pPr algn="just" marL="0" indent="0" lvl="0">
              <a:lnSpc>
                <a:spcPts val="2985"/>
              </a:lnSpc>
            </a:pPr>
            <a:r>
              <a:rPr lang="en-US" sz="2369">
                <a:solidFill>
                  <a:srgbClr val="FFFFFF"/>
                </a:solidFill>
                <a:latin typeface="Almarai"/>
                <a:ea typeface="Almarai"/>
                <a:cs typeface="Almarai"/>
                <a:sym typeface="Almarai"/>
              </a:rPr>
              <a:t>Partagez vos données avec d'autres utilisateurs ou les rendre publiques.</a:t>
            </a:r>
          </a:p>
        </p:txBody>
      </p:sp>
      <p:grpSp>
        <p:nvGrpSpPr>
          <p:cNvPr name="Group 27" id="27"/>
          <p:cNvGrpSpPr/>
          <p:nvPr/>
        </p:nvGrpSpPr>
        <p:grpSpPr>
          <a:xfrm rot="0">
            <a:off x="5478059" y="3920409"/>
            <a:ext cx="2446183" cy="244618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30" id="30"/>
          <p:cNvSpPr/>
          <p:nvPr/>
        </p:nvSpPr>
        <p:spPr>
          <a:xfrm flipH="false" flipV="false" rot="0">
            <a:off x="6303635" y="4568149"/>
            <a:ext cx="795031" cy="1150702"/>
          </a:xfrm>
          <a:custGeom>
            <a:avLst/>
            <a:gdLst/>
            <a:ahLst/>
            <a:cxnLst/>
            <a:rect r="r" b="b" t="t" l="l"/>
            <a:pathLst>
              <a:path h="1150702" w="795031">
                <a:moveTo>
                  <a:pt x="0" y="0"/>
                </a:moveTo>
                <a:lnTo>
                  <a:pt x="795030" y="0"/>
                </a:lnTo>
                <a:lnTo>
                  <a:pt x="795030" y="1150702"/>
                </a:lnTo>
                <a:lnTo>
                  <a:pt x="0" y="11507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1" id="31"/>
          <p:cNvGrpSpPr/>
          <p:nvPr/>
        </p:nvGrpSpPr>
        <p:grpSpPr>
          <a:xfrm rot="0">
            <a:off x="17259300" y="2066886"/>
            <a:ext cx="5754080" cy="8220114"/>
            <a:chOff x="0" y="0"/>
            <a:chExt cx="4445000" cy="6350000"/>
          </a:xfrm>
        </p:grpSpPr>
        <p:sp>
          <p:nvSpPr>
            <p:cNvPr name="Freeform 32" id="3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33" id="33"/>
          <p:cNvGrpSpPr/>
          <p:nvPr/>
        </p:nvGrpSpPr>
        <p:grpSpPr>
          <a:xfrm rot="-10800000">
            <a:off x="-4533696" y="169116"/>
            <a:ext cx="5754080" cy="8220114"/>
            <a:chOff x="0" y="0"/>
            <a:chExt cx="4445000" cy="6350000"/>
          </a:xfrm>
        </p:grpSpPr>
        <p:sp>
          <p:nvSpPr>
            <p:cNvPr name="Freeform 34" id="3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35" id="35"/>
          <p:cNvSpPr txBox="true"/>
          <p:nvPr/>
        </p:nvSpPr>
        <p:spPr>
          <a:xfrm rot="0">
            <a:off x="686091" y="4709201"/>
            <a:ext cx="4391918" cy="788670"/>
          </a:xfrm>
          <a:prstGeom prst="rect">
            <a:avLst/>
          </a:prstGeom>
        </p:spPr>
        <p:txBody>
          <a:bodyPr anchor="t" rtlCol="false" tIns="0" lIns="0" bIns="0" rIns="0">
            <a:spAutoFit/>
          </a:bodyPr>
          <a:lstStyle/>
          <a:p>
            <a:pPr algn="l" marL="0" indent="0" lvl="0">
              <a:lnSpc>
                <a:spcPts val="6084"/>
              </a:lnSpc>
              <a:spcBef>
                <a:spcPct val="0"/>
              </a:spcBef>
            </a:pPr>
            <a:r>
              <a:rPr lang="en-US" b="true" sz="5070">
                <a:solidFill>
                  <a:srgbClr val="FFFFFF"/>
                </a:solidFill>
                <a:latin typeface="Almarai Bold"/>
                <a:ea typeface="Almarai Bold"/>
                <a:cs typeface="Almarai Bold"/>
                <a:sym typeface="Almarai Bold"/>
              </a:rPr>
              <a:t>THINGSPEAK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2492758" y="2372696"/>
            <a:ext cx="1943100" cy="161652"/>
            <a:chOff x="0" y="0"/>
            <a:chExt cx="511763" cy="42575"/>
          </a:xfrm>
        </p:grpSpPr>
        <p:sp>
          <p:nvSpPr>
            <p:cNvPr name="Freeform 7" id="7"/>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8" id="8"/>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1473780" y="1841110"/>
            <a:ext cx="1224824" cy="12248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1" id="11"/>
          <p:cNvGrpSpPr/>
          <p:nvPr/>
        </p:nvGrpSpPr>
        <p:grpSpPr>
          <a:xfrm rot="0">
            <a:off x="9715500" y="3425072"/>
            <a:ext cx="7543800" cy="4682913"/>
            <a:chOff x="0" y="0"/>
            <a:chExt cx="1168732" cy="725506"/>
          </a:xfrm>
        </p:grpSpPr>
        <p:sp>
          <p:nvSpPr>
            <p:cNvPr name="Freeform 12" id="12"/>
            <p:cNvSpPr/>
            <p:nvPr/>
          </p:nvSpPr>
          <p:spPr>
            <a:xfrm flipH="false" flipV="false" rot="0">
              <a:off x="0" y="0"/>
              <a:ext cx="1168732" cy="725506"/>
            </a:xfrm>
            <a:custGeom>
              <a:avLst/>
              <a:gdLst/>
              <a:ahLst/>
              <a:cxnLst/>
              <a:rect r="r" b="b" t="t" l="l"/>
              <a:pathLst>
                <a:path h="725506" w="1168732">
                  <a:moveTo>
                    <a:pt x="0" y="0"/>
                  </a:moveTo>
                  <a:lnTo>
                    <a:pt x="1168732" y="0"/>
                  </a:lnTo>
                  <a:lnTo>
                    <a:pt x="1168732" y="725506"/>
                  </a:lnTo>
                  <a:lnTo>
                    <a:pt x="0" y="725506"/>
                  </a:lnTo>
                  <a:close/>
                </a:path>
              </a:pathLst>
            </a:custGeom>
            <a:blipFill>
              <a:blip r:embed="rId3"/>
              <a:stretch>
                <a:fillRect l="0" t="-310" r="0" b="-310"/>
              </a:stretch>
            </a:blipFill>
          </p:spPr>
        </p:sp>
      </p:grpSp>
      <p:sp>
        <p:nvSpPr>
          <p:cNvPr name="TextBox 13" id="13"/>
          <p:cNvSpPr txBox="true"/>
          <p:nvPr/>
        </p:nvSpPr>
        <p:spPr>
          <a:xfrm rot="0">
            <a:off x="4001049" y="1472447"/>
            <a:ext cx="6854345" cy="84391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CONCLUSION</a:t>
            </a:r>
          </a:p>
        </p:txBody>
      </p:sp>
      <p:sp>
        <p:nvSpPr>
          <p:cNvPr name="TextBox 14" id="14"/>
          <p:cNvSpPr txBox="true"/>
          <p:nvPr/>
        </p:nvSpPr>
        <p:spPr>
          <a:xfrm rot="0">
            <a:off x="4001049" y="2396372"/>
            <a:ext cx="5142951" cy="8198229"/>
          </a:xfrm>
          <a:prstGeom prst="rect">
            <a:avLst/>
          </a:prstGeom>
        </p:spPr>
        <p:txBody>
          <a:bodyPr anchor="t" rtlCol="false" tIns="0" lIns="0" bIns="0" rIns="0">
            <a:spAutoFit/>
          </a:bodyPr>
          <a:lstStyle/>
          <a:p>
            <a:pPr algn="l">
              <a:lnSpc>
                <a:spcPts val="4002"/>
              </a:lnSpc>
            </a:pPr>
            <a:r>
              <a:rPr lang="en-US" sz="2900">
                <a:solidFill>
                  <a:srgbClr val="FFFFFF"/>
                </a:solidFill>
                <a:latin typeface="Almarai"/>
                <a:ea typeface="Almarai"/>
                <a:cs typeface="Almarai"/>
                <a:sym typeface="Almarai"/>
              </a:rPr>
              <a:t> Notre projet développe un système IoT intégrant les capteurs DHT11 (température/humidité) et MAX30102 (fréquence cardiaque/SpO2), avec transmission des données via MQTT à ThingSpeak. </a:t>
            </a:r>
          </a:p>
          <a:p>
            <a:pPr algn="l">
              <a:lnSpc>
                <a:spcPts val="4002"/>
              </a:lnSpc>
            </a:pPr>
            <a:r>
              <a:rPr lang="en-US" sz="2900">
                <a:solidFill>
                  <a:srgbClr val="FFFFFF"/>
                </a:solidFill>
                <a:latin typeface="Almarai"/>
                <a:ea typeface="Almarai"/>
                <a:cs typeface="Almarai"/>
                <a:sym typeface="Almarai"/>
              </a:rPr>
              <a:t>L'objectif est de surveiller les conditions environnementales et biométriques en temps réel, utile pour la santé à domicile et les environnements intelligents.  </a:t>
            </a:r>
          </a:p>
          <a:p>
            <a:pPr algn="l">
              <a:lnSpc>
                <a:spcPts val="3235"/>
              </a:lnSpc>
            </a:pPr>
          </a:p>
          <a:p>
            <a:pPr algn="l">
              <a:lnSpc>
                <a:spcPts val="3235"/>
              </a:lnSpc>
            </a:pPr>
          </a:p>
          <a:p>
            <a:pPr algn="l">
              <a:lnSpc>
                <a:spcPts val="3235"/>
              </a:lnSpc>
            </a:pPr>
          </a:p>
          <a:p>
            <a:pPr algn="l" marL="0" indent="0" lvl="0">
              <a:lnSpc>
                <a:spcPts val="3235"/>
              </a:lnSpc>
              <a:spcBef>
                <a:spcPct val="0"/>
              </a:spcBef>
            </a:pPr>
          </a:p>
        </p:txBody>
      </p:sp>
      <p:sp>
        <p:nvSpPr>
          <p:cNvPr name="TextBox 15" id="15"/>
          <p:cNvSpPr txBox="true"/>
          <p:nvPr/>
        </p:nvSpPr>
        <p:spPr>
          <a:xfrm rot="0">
            <a:off x="1358069" y="1983962"/>
            <a:ext cx="1456246" cy="850434"/>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DAGZKEzafLQ</dc:identifier>
  <dcterms:modified xsi:type="dcterms:W3CDTF">2011-08-01T06:04:30Z</dcterms:modified>
  <cp:revision>1</cp:revision>
  <dc:title>Health monitor</dc:title>
</cp:coreProperties>
</file>